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0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132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338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940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7293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81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412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5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1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427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03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949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39DD4BA-D0AF-444F-89C7-9C091B9B17C6}" type="datetimeFigureOut">
              <a:rPr lang="he-IL" smtClean="0"/>
              <a:t>י"א/אדר/תשע"ח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8653D-E88A-4240-B1ED-E7B74E0558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159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E24EC0-BE5F-48DB-B79C-343E35841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541" y="989901"/>
            <a:ext cx="11627141" cy="4186106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>
                <a:solidFill>
                  <a:srgbClr val="800000"/>
                </a:solidFill>
              </a:rPr>
              <a:t>МОИСЕЙ ГАМБУРД – молдавский классик</a:t>
            </a:r>
            <a:br>
              <a:rPr lang="ru-RU" sz="4800" b="1" dirty="0">
                <a:solidFill>
                  <a:srgbClr val="800000"/>
                </a:solidFill>
              </a:rPr>
            </a:br>
            <a:br>
              <a:rPr lang="ru-RU" sz="4800" b="1" dirty="0">
                <a:solidFill>
                  <a:srgbClr val="800000"/>
                </a:solidFill>
              </a:rPr>
            </a:br>
            <a:br>
              <a:rPr lang="ru-RU" sz="4800" b="1" dirty="0">
                <a:solidFill>
                  <a:srgbClr val="800000"/>
                </a:solidFill>
              </a:rPr>
            </a:br>
            <a:r>
              <a:rPr lang="en-US" sz="4800" b="1" dirty="0">
                <a:solidFill>
                  <a:srgbClr val="800000"/>
                </a:solidFill>
              </a:rPr>
              <a:t>MOISEY GAMBURD </a:t>
            </a:r>
            <a:r>
              <a:rPr lang="en-US" sz="4800" b="1" dirty="0">
                <a:solidFill>
                  <a:srgbClr val="8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</a:t>
            </a:r>
            <a:r>
              <a:rPr lang="en-US" sz="4800" b="1" dirty="0">
                <a:solidFill>
                  <a:srgbClr val="800000"/>
                </a:solidFill>
              </a:rPr>
              <a:t> A Great Moldavian Artist</a:t>
            </a:r>
            <a:br>
              <a:rPr lang="ru-RU" sz="4800" b="1" dirty="0">
                <a:solidFill>
                  <a:srgbClr val="800000"/>
                </a:solidFill>
              </a:rPr>
            </a:br>
            <a:br>
              <a:rPr lang="ru-RU" sz="4800" b="1" dirty="0">
                <a:solidFill>
                  <a:srgbClr val="800000"/>
                </a:solidFill>
              </a:rPr>
            </a:br>
            <a:r>
              <a:rPr lang="ru-RU" sz="4800" b="1" dirty="0">
                <a:solidFill>
                  <a:srgbClr val="800000"/>
                </a:solidFill>
              </a:rPr>
              <a:t>	</a:t>
            </a:r>
            <a:endParaRPr lang="he-IL" sz="4800" b="1" dirty="0">
              <a:solidFill>
                <a:srgbClr val="8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15908-415D-4223-9276-B5065CF0C1F2}"/>
              </a:ext>
            </a:extLst>
          </p:cNvPr>
          <p:cNvSpPr txBox="1"/>
          <p:nvPr/>
        </p:nvSpPr>
        <p:spPr>
          <a:xfrm>
            <a:off x="1054034" y="4974672"/>
            <a:ext cx="90181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/>
              <a:t>МИРИАМ ГАМБУРД</a:t>
            </a:r>
          </a:p>
          <a:p>
            <a:endParaRPr lang="ru-RU" sz="2400" b="1" dirty="0"/>
          </a:p>
          <a:p>
            <a:r>
              <a:rPr lang="en-US" sz="2400" b="1" dirty="0"/>
              <a:t>BY MIRIAM GAMBURD            2018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988285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A9D0D5D-DDE7-4AB2-8B71-2DD711226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193" y="5532438"/>
            <a:ext cx="8951053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ПРОКЛЯТИЕ. 1945. Национальный художественный музей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Республики Молдова</a:t>
            </a: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THE CURSE. 1945. National Art Museum of the Republic of Moldova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85C7D2D5-C2A7-4160-8805-9E2D5B362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53" y="251668"/>
            <a:ext cx="7346572" cy="4966283"/>
          </a:xfrm>
        </p:spPr>
      </p:pic>
    </p:spTree>
    <p:extLst>
      <p:ext uri="{BB962C8B-B14F-4D97-AF65-F5344CB8AC3E}">
        <p14:creationId xmlns:p14="http://schemas.microsoft.com/office/powerpoint/2010/main" val="2442575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0A079B-3116-43D5-A76A-A838E1CA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636" y="5409959"/>
            <a:ext cx="9521506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Евгения </a:t>
            </a:r>
            <a:r>
              <a:rPr lang="ru-RU" sz="2400" dirty="0" err="1">
                <a:latin typeface="+mn-lt"/>
              </a:rPr>
              <a:t>Гамбурд</a:t>
            </a:r>
            <a:r>
              <a:rPr lang="ru-RU" sz="2400" dirty="0">
                <a:latin typeface="+mn-lt"/>
              </a:rPr>
              <a:t>. ИСТОРИЧЕСКИЙ МУЗЕЙ. Из серии МОСКВА. 1943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Eugenia </a:t>
            </a:r>
            <a:r>
              <a:rPr lang="en-US" sz="2400" dirty="0" err="1">
                <a:latin typeface="+mn-lt"/>
              </a:rPr>
              <a:t>Gamburd</a:t>
            </a:r>
            <a:r>
              <a:rPr lang="en-US" sz="2400" dirty="0">
                <a:latin typeface="+mn-lt"/>
              </a:rPr>
              <a:t>. HISTORICAL MUSEUM. From the series MOSCOW. 1943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FBEC96F1-6168-44C2-A075-448F716F4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31" y="365759"/>
            <a:ext cx="6875906" cy="4709579"/>
          </a:xfrm>
        </p:spPr>
      </p:pic>
    </p:spTree>
    <p:extLst>
      <p:ext uri="{BB962C8B-B14F-4D97-AF65-F5344CB8AC3E}">
        <p14:creationId xmlns:p14="http://schemas.microsoft.com/office/powerpoint/2010/main" val="316535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B322A9E-29D3-4D20-B8CD-4F2F9EBA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623" y="5334459"/>
            <a:ext cx="4790813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Евгения </a:t>
            </a:r>
            <a:r>
              <a:rPr lang="ru-RU" sz="2400" dirty="0" err="1">
                <a:latin typeface="+mn-lt"/>
              </a:rPr>
              <a:t>Гамбурд</a:t>
            </a:r>
            <a:r>
              <a:rPr lang="ru-RU" sz="2400" dirty="0">
                <a:latin typeface="+mn-lt"/>
              </a:rPr>
              <a:t>. МОСКВА. 1944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 err="1">
                <a:latin typeface="+mn-lt"/>
              </a:rPr>
              <a:t>Eugenua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Gamburd</a:t>
            </a:r>
            <a:r>
              <a:rPr lang="en-US" sz="2400" dirty="0">
                <a:latin typeface="+mn-lt"/>
              </a:rPr>
              <a:t>. MOSCOW. 1944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8759E8AB-6A33-4937-BC89-F11D4890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12" y="365759"/>
            <a:ext cx="6355544" cy="4600523"/>
          </a:xfrm>
        </p:spPr>
      </p:pic>
    </p:spTree>
    <p:extLst>
      <p:ext uri="{BB962C8B-B14F-4D97-AF65-F5344CB8AC3E}">
        <p14:creationId xmlns:p14="http://schemas.microsoft.com/office/powerpoint/2010/main" val="979334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A2A798-C821-48A0-AF1A-DC5C5F51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148" y="5443515"/>
            <a:ext cx="8365985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Евгения </a:t>
            </a:r>
            <a:r>
              <a:rPr lang="ru-RU" sz="2400" dirty="0" err="1">
                <a:latin typeface="+mn-lt"/>
              </a:rPr>
              <a:t>Гамбурд</a:t>
            </a:r>
            <a:r>
              <a:rPr lang="ru-RU" sz="2400" dirty="0">
                <a:latin typeface="+mn-lt"/>
              </a:rPr>
              <a:t>. СОРОКСКАЯ КРЕПОСТЬ. МОЛДОВА. 1944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Eugenia </a:t>
            </a:r>
            <a:r>
              <a:rPr lang="en-US" sz="2400" dirty="0" err="1">
                <a:latin typeface="+mn-lt"/>
              </a:rPr>
              <a:t>Gamburd</a:t>
            </a:r>
            <a:r>
              <a:rPr lang="en-US" sz="2400" dirty="0">
                <a:latin typeface="+mn-lt"/>
              </a:rPr>
              <a:t>. SOROKI FORTRESS. MOLDOVA. 1944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9B6F1F99-8A7C-494C-906C-AA88F59EF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28" y="276837"/>
            <a:ext cx="6177505" cy="4735042"/>
          </a:xfrm>
        </p:spPr>
      </p:pic>
    </p:spTree>
    <p:extLst>
      <p:ext uri="{BB962C8B-B14F-4D97-AF65-F5344CB8AC3E}">
        <p14:creationId xmlns:p14="http://schemas.microsoft.com/office/powerpoint/2010/main" val="622904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132B644-BEE5-4503-BDD5-6E1385C4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916013"/>
            <a:ext cx="5438863" cy="132556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ПОРТРЕТ ОТЦА ХУДОЖНИКА. 1937</a:t>
            </a: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PORTRAIT OF THE ARTIST'S  FATHER. 1937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F5D6CA09-C652-4291-89A0-C2933BD8D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66" y="385894"/>
            <a:ext cx="4455748" cy="6048462"/>
          </a:xfrm>
        </p:spPr>
      </p:pic>
    </p:spTree>
    <p:extLst>
      <p:ext uri="{BB962C8B-B14F-4D97-AF65-F5344CB8AC3E}">
        <p14:creationId xmlns:p14="http://schemas.microsoft.com/office/powerpoint/2010/main" val="3220718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A1CA70-52F6-46B8-AC1D-57E644F5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766219"/>
            <a:ext cx="5639563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ПОРТРЕТ МАТЕРИ ХУДОЖНИКА. 1937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PORTRAIT OF THE ARTIST'S MOTHER. 1937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CF4EE221-9C6E-4214-B8D3-2D1563720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8" y="370634"/>
            <a:ext cx="4278252" cy="6030166"/>
          </a:xfrm>
        </p:spPr>
      </p:pic>
    </p:spTree>
    <p:extLst>
      <p:ext uri="{BB962C8B-B14F-4D97-AF65-F5344CB8AC3E}">
        <p14:creationId xmlns:p14="http://schemas.microsoft.com/office/powerpoint/2010/main" val="3609424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97DDCC-27B5-441D-A31B-98FACCE9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388" y="5231374"/>
            <a:ext cx="10515600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Моисей </a:t>
            </a:r>
            <a:r>
              <a:rPr lang="ru-RU" sz="2400" dirty="0" err="1">
                <a:latin typeface="+mn-lt"/>
              </a:rPr>
              <a:t>Гамбурд</a:t>
            </a:r>
            <a:r>
              <a:rPr lang="ru-RU" sz="2400" dirty="0">
                <a:latin typeface="+mn-lt"/>
              </a:rPr>
              <a:t> в своей мастерской. Национальный архив Республики Молдова. 1951</a:t>
            </a: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Moisey </a:t>
            </a:r>
            <a:r>
              <a:rPr lang="en-US" sz="2400" dirty="0" err="1">
                <a:latin typeface="+mn-lt"/>
              </a:rPr>
              <a:t>Gamburd</a:t>
            </a:r>
            <a:r>
              <a:rPr lang="en-US" sz="2400" dirty="0">
                <a:latin typeface="+mn-lt"/>
              </a:rPr>
              <a:t> in his studio. National Archive of the Republic of Moldova. 1951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AC2A45D0-378A-4AEE-927F-EE4B031BB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09" y="234892"/>
            <a:ext cx="6898132" cy="4521666"/>
          </a:xfrm>
        </p:spPr>
      </p:pic>
    </p:spTree>
    <p:extLst>
      <p:ext uri="{BB962C8B-B14F-4D97-AF65-F5344CB8AC3E}">
        <p14:creationId xmlns:p14="http://schemas.microsoft.com/office/powerpoint/2010/main" val="3638798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97F056-E223-4205-B648-73EAA6EC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185" y="2538508"/>
            <a:ext cx="6243571" cy="163082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БЕНЬЯМИН. 1945. Национальный художественный музей Республики Молдова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</a:t>
            </a: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BENJAMIN. 1945. National Art Museum of the Republic of Moldova </a:t>
            </a: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5A7F2A8E-F968-49A1-B50A-07126389C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" y="423911"/>
            <a:ext cx="4557281" cy="6074736"/>
          </a:xfrm>
        </p:spPr>
      </p:pic>
    </p:spTree>
    <p:extLst>
      <p:ext uri="{BB962C8B-B14F-4D97-AF65-F5344CB8AC3E}">
        <p14:creationId xmlns:p14="http://schemas.microsoft.com/office/powerpoint/2010/main" val="786173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9C1A98E-1961-4B49-8752-87B1A10A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37" y="2766219"/>
            <a:ext cx="4716646" cy="132556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ЭСФИРЬ КУРЦ. 1952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ESFIR KURTZ. 1952</a:t>
            </a:r>
            <a:endParaRPr lang="he-IL" sz="2400" dirty="0">
              <a:latin typeface="+mn-lt"/>
            </a:endParaRPr>
          </a:p>
        </p:txBody>
      </p:sp>
      <p:pic>
        <p:nvPicPr>
          <p:cNvPr id="6" name="מציין מיקום תוכן 5">
            <a:extLst>
              <a:ext uri="{FF2B5EF4-FFF2-40B4-BE49-F238E27FC236}">
                <a16:creationId xmlns:a16="http://schemas.microsoft.com/office/drawing/2014/main" id="{2BCD6F48-C310-471D-A3A3-17CB406DC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7" y="394740"/>
            <a:ext cx="5140924" cy="6068520"/>
          </a:xfrm>
        </p:spPr>
      </p:pic>
    </p:spTree>
    <p:extLst>
      <p:ext uri="{BB962C8B-B14F-4D97-AF65-F5344CB8AC3E}">
        <p14:creationId xmlns:p14="http://schemas.microsoft.com/office/powerpoint/2010/main" val="1433390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667588-6BB0-4D12-80B5-3D57398C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355" y="2278450"/>
            <a:ext cx="5461232" cy="254522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НАБРОСОК К ПОРТРЕТУ СКРИПАЧА ОСКАРА ДАЙНА. 1948. Собрание Михаила </a:t>
            </a:r>
            <a:r>
              <a:rPr lang="ru-RU" sz="2400" dirty="0" err="1">
                <a:latin typeface="+mn-lt"/>
              </a:rPr>
              <a:t>Гробмана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SKETSH FROM THE PORTRAIT OF THE VIOLINIST OSCAR DAIN. 1948. Collection of Michael </a:t>
            </a:r>
            <a:r>
              <a:rPr lang="en-US" sz="2400" dirty="0" err="1">
                <a:latin typeface="+mn-lt"/>
              </a:rPr>
              <a:t>Grobman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9C63DD92-7330-42AB-A069-FF0FC2CDC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365760"/>
            <a:ext cx="4847748" cy="6158191"/>
          </a:xfrm>
        </p:spPr>
      </p:pic>
    </p:spTree>
    <p:extLst>
      <p:ext uri="{BB962C8B-B14F-4D97-AF65-F5344CB8AC3E}">
        <p14:creationId xmlns:p14="http://schemas.microsoft.com/office/powerpoint/2010/main" val="3481664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436B0BF-1BC4-45D5-A6D8-20669574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191" y="2766218"/>
            <a:ext cx="10515600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Объявление Моисея </a:t>
            </a:r>
            <a:r>
              <a:rPr lang="ru-RU" sz="2400" dirty="0" err="1">
                <a:latin typeface="+mn-lt"/>
              </a:rPr>
              <a:t>Гамбурда</a:t>
            </a:r>
            <a:r>
              <a:rPr lang="ru-RU" sz="2400" dirty="0">
                <a:latin typeface="+mn-lt"/>
              </a:rPr>
              <a:t>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в газете ДАВАР за 15 сентября 1935</a:t>
            </a:r>
            <a:br>
              <a:rPr lang="ru-RU" sz="2400" dirty="0">
                <a:latin typeface="+mn-lt"/>
              </a:rPr>
            </a:br>
            <a:br>
              <a:rPr lang="he-IL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Advertisement of Moisey </a:t>
            </a:r>
            <a:r>
              <a:rPr lang="en-US" sz="2400" dirty="0" err="1">
                <a:latin typeface="+mn-lt"/>
              </a:rPr>
              <a:t>Gamburd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in the newspaper DAVAR, September 15, 1935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94DC8E26-F35F-407E-AB70-F405CB152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6" y="152019"/>
            <a:ext cx="4465424" cy="6553961"/>
          </a:xfrm>
        </p:spPr>
      </p:pic>
    </p:spTree>
    <p:extLst>
      <p:ext uri="{BB962C8B-B14F-4D97-AF65-F5344CB8AC3E}">
        <p14:creationId xmlns:p14="http://schemas.microsoft.com/office/powerpoint/2010/main" val="159028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0A235D-D479-4F9E-9597-C1B8F26D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022" y="2082567"/>
            <a:ext cx="5293454" cy="2692866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ПОРТРЕТ СКРИПАЧА ОСКАРА ДАЙНА. 1948. Национальный художественный Музей Республики Молдова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PORTRAIT OF THE VIOLINIST OSCAR DAIN. 1948. National Art Museum of the Republic of Moldova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42D3109-118C-460C-A3D5-AFCD4877D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7" y="365760"/>
            <a:ext cx="4968193" cy="5970653"/>
          </a:xfrm>
        </p:spPr>
      </p:pic>
    </p:spTree>
    <p:extLst>
      <p:ext uri="{BB962C8B-B14F-4D97-AF65-F5344CB8AC3E}">
        <p14:creationId xmlns:p14="http://schemas.microsoft.com/office/powerpoint/2010/main" val="2506175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91ED83C-51DD-4797-9CB7-B9017050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7035" y="2332139"/>
            <a:ext cx="5704514" cy="260572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ПОРТРЕТ ТЕСТЯ ХУДОЖНИКА АДВОКАТА ЯКОВА ГОЛЬДЕНБЕРГА. 1940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PORTRAIT OF THE ARTIST’S FATHER-IN-LAW, THE LAWYER YAKOV GOLDENBERG. 1940</a:t>
            </a:r>
            <a:r>
              <a:rPr lang="ru-RU" sz="2400" dirty="0">
                <a:latin typeface="+mn-lt"/>
              </a:rPr>
              <a:t> 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5425CAD-B299-477D-A32B-F1F5C54E7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1" y="365760"/>
            <a:ext cx="4697309" cy="6199258"/>
          </a:xfrm>
        </p:spPr>
      </p:pic>
    </p:spTree>
    <p:extLst>
      <p:ext uri="{BB962C8B-B14F-4D97-AF65-F5344CB8AC3E}">
        <p14:creationId xmlns:p14="http://schemas.microsoft.com/office/powerpoint/2010/main" val="775642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360C44C-D2AB-440E-B78C-254F93C18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485" y="5290097"/>
            <a:ext cx="6570742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Дом, в котором жила семья </a:t>
            </a:r>
            <a:r>
              <a:rPr lang="ru-RU" sz="2400" dirty="0" err="1">
                <a:latin typeface="+mn-lt"/>
              </a:rPr>
              <a:t>Гамбурд</a:t>
            </a:r>
            <a:r>
              <a:rPr lang="ru-RU" sz="2400" dirty="0">
                <a:latin typeface="+mn-lt"/>
              </a:rPr>
              <a:t>. Кишинев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Residence of the </a:t>
            </a:r>
            <a:r>
              <a:rPr lang="en-US" sz="2400" dirty="0" err="1">
                <a:latin typeface="+mn-lt"/>
              </a:rPr>
              <a:t>Gamburd</a:t>
            </a:r>
            <a:r>
              <a:rPr lang="en-US" sz="2400" dirty="0">
                <a:latin typeface="+mn-lt"/>
              </a:rPr>
              <a:t> family. Kishinev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161E092-8AE9-4398-A6EE-57639AAE7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40" y="390926"/>
            <a:ext cx="6647119" cy="4516633"/>
          </a:xfrm>
        </p:spPr>
      </p:pic>
    </p:spTree>
    <p:extLst>
      <p:ext uri="{BB962C8B-B14F-4D97-AF65-F5344CB8AC3E}">
        <p14:creationId xmlns:p14="http://schemas.microsoft.com/office/powerpoint/2010/main" val="297611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>
            <a:extLst>
              <a:ext uri="{FF2B5EF4-FFF2-40B4-BE49-F238E27FC236}">
                <a16:creationId xmlns:a16="http://schemas.microsoft.com/office/drawing/2014/main" id="{3D4A0EC7-3B8A-4F4F-AC6D-87121C57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73" y="5332042"/>
            <a:ext cx="10515600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Мемориальная доска на доме, где жила семья </a:t>
            </a:r>
            <a:r>
              <a:rPr lang="ru-RU" sz="2400" dirty="0" err="1">
                <a:latin typeface="+mn-lt"/>
              </a:rPr>
              <a:t>Гамбурд</a:t>
            </a:r>
            <a:r>
              <a:rPr lang="ru-RU" sz="2400" dirty="0">
                <a:latin typeface="+mn-lt"/>
              </a:rPr>
              <a:t>, в память о Моисее </a:t>
            </a:r>
            <a:r>
              <a:rPr lang="ru-RU" sz="2400" dirty="0" err="1">
                <a:latin typeface="+mn-lt"/>
              </a:rPr>
              <a:t>Гамбурде</a:t>
            </a:r>
            <a:r>
              <a:rPr lang="ru-RU" sz="2400" dirty="0">
                <a:latin typeface="+mn-lt"/>
              </a:rPr>
              <a:t>, классике бессарабского искусства. Кишинев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Memorial plaque at the residence of the </a:t>
            </a:r>
            <a:r>
              <a:rPr lang="en-US" sz="2400" dirty="0" err="1">
                <a:latin typeface="+mn-lt"/>
              </a:rPr>
              <a:t>Gamburd</a:t>
            </a:r>
            <a:r>
              <a:rPr lang="en-US" sz="2400" dirty="0">
                <a:latin typeface="+mn-lt"/>
              </a:rPr>
              <a:t> family. Kishinev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85E8539-B49F-4AAA-B539-FB478D141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44" y="469223"/>
            <a:ext cx="5682311" cy="417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27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C57018-F45C-4ED6-85EB-CA6249B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Дополнительные материалы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Additional materials</a:t>
            </a:r>
            <a:endParaRPr lang="he-IL" sz="3200" dirty="0">
              <a:latin typeface="+mn-lt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2E86033-AB4F-4392-A7DC-B49213AD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27" y="1409350"/>
            <a:ext cx="10515600" cy="5150841"/>
          </a:xfrm>
        </p:spPr>
        <p:txBody>
          <a:bodyPr>
            <a:noAutofit/>
          </a:bodyPr>
          <a:lstStyle/>
          <a:p>
            <a:pPr algn="l" rtl="0"/>
            <a:endParaRPr lang="en-US" sz="2400" dirty="0"/>
          </a:p>
          <a:p>
            <a:pPr algn="l" rtl="0"/>
            <a:r>
              <a:rPr lang="en-US" sz="2400" dirty="0"/>
              <a:t>http://www.miriamgamburd.com/en/book-anthology.php</a:t>
            </a:r>
          </a:p>
          <a:p>
            <a:pPr algn="l" rtl="0"/>
            <a:r>
              <a:rPr lang="en-US" sz="2400" dirty="0"/>
              <a:t>http://www.miriamgamburd.com/ru/story-pictures.php</a:t>
            </a:r>
          </a:p>
          <a:p>
            <a:pPr algn="l" rtl="0"/>
            <a:r>
              <a:rPr lang="en-US" sz="2400" dirty="0"/>
              <a:t>http://www.miriamgamburd.com/ru/e-gamburd.php</a:t>
            </a:r>
          </a:p>
          <a:p>
            <a:pPr algn="l" rtl="0"/>
            <a:r>
              <a:rPr lang="en-US" sz="2400" dirty="0"/>
              <a:t>http://www.miriamgamburd.com/ru/m-gamburd.php</a:t>
            </a:r>
          </a:p>
          <a:p>
            <a:pPr algn="l" rtl="0"/>
            <a:r>
              <a:rPr lang="en-US" sz="2400" dirty="0"/>
              <a:t>http://www.miriamgamburd.com/ru/drawings-m-gamburd.php</a:t>
            </a:r>
          </a:p>
          <a:p>
            <a:pPr algn="l" rtl="0"/>
            <a:r>
              <a:rPr lang="en-US" sz="2400" dirty="0"/>
              <a:t>http://www.miriamgamburd.com/download/moshe-eugenia-gamburd.pdf</a:t>
            </a:r>
          </a:p>
          <a:p>
            <a:pPr algn="l" rtl="0"/>
            <a:r>
              <a:rPr lang="en-US" sz="2400" dirty="0"/>
              <a:t>http://www.miriamgamburd.com/en/e-gamburd.php</a:t>
            </a:r>
          </a:p>
          <a:p>
            <a:pPr algn="l" rtl="0"/>
            <a:r>
              <a:rPr lang="en-US" sz="2400" dirty="0"/>
              <a:t>http://www.miriamgamburd.com/en/m-gamburd.php</a:t>
            </a:r>
          </a:p>
          <a:p>
            <a:pPr algn="l" rtl="0"/>
            <a:r>
              <a:rPr lang="en-US" sz="2400" dirty="0"/>
              <a:t>http://www.miriamgamburd.com/en/drawings-m-gamburd.php</a:t>
            </a:r>
          </a:p>
          <a:p>
            <a:pPr algn="l" rtl="0"/>
            <a:r>
              <a:rPr lang="en-US" sz="2400" dirty="0"/>
              <a:t>http://www.miriamgamburd.com/en/critique-master.php</a:t>
            </a:r>
          </a:p>
          <a:p>
            <a:pPr algn="l" rtl="0"/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3339441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9CBCFF8-5A96-447D-99F2-58AC10827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7789" y="2597998"/>
            <a:ext cx="5901476" cy="2141782"/>
          </a:xfrm>
        </p:spPr>
        <p:txBody>
          <a:bodyPr>
            <a:noAutofit/>
          </a:bodyPr>
          <a:lstStyle/>
          <a:p>
            <a:pPr algn="l"/>
            <a:r>
              <a:rPr lang="ru-RU" dirty="0"/>
              <a:t>ФАМИЛЬНЫЙ ПОРТРЕТ. 1923. Государственная Третьяковская галерея</a:t>
            </a:r>
          </a:p>
          <a:p>
            <a:pPr algn="l"/>
            <a:endParaRPr lang="ru-RU" dirty="0"/>
          </a:p>
          <a:p>
            <a:pPr algn="l" rtl="0"/>
            <a:r>
              <a:rPr lang="ru-RU" dirty="0"/>
              <a:t>FAMILY PORTRAIT.1923. </a:t>
            </a:r>
          </a:p>
          <a:p>
            <a:pPr algn="l"/>
            <a:r>
              <a:rPr lang="ru-RU" dirty="0" err="1"/>
              <a:t>State</a:t>
            </a:r>
            <a:r>
              <a:rPr lang="ru-RU" dirty="0"/>
              <a:t> </a:t>
            </a:r>
            <a:r>
              <a:rPr lang="ru-RU" dirty="0" err="1"/>
              <a:t>Tretyakov</a:t>
            </a:r>
            <a:r>
              <a:rPr lang="ru-RU" dirty="0"/>
              <a:t> </a:t>
            </a:r>
            <a:r>
              <a:rPr lang="ru-RU" dirty="0" err="1"/>
              <a:t>Gallery</a:t>
            </a:r>
            <a:endParaRPr lang="ru-RU" dirty="0"/>
          </a:p>
          <a:p>
            <a:pPr algn="l"/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A5CF8D3-51DA-41FA-8F98-90A88CF0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1" y="271821"/>
            <a:ext cx="4614124" cy="631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3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46AFE62-8D45-4C13-9331-5CC8D06B3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" y="245685"/>
            <a:ext cx="4286775" cy="6366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4D12D-CF5A-4C5C-8416-1D3F7094D12A}"/>
              </a:ext>
            </a:extLst>
          </p:cNvPr>
          <p:cNvSpPr txBox="1"/>
          <p:nvPr/>
        </p:nvSpPr>
        <p:spPr>
          <a:xfrm>
            <a:off x="5830349" y="2038525"/>
            <a:ext cx="576323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dirty="0"/>
              <a:t>Эдмон </a:t>
            </a:r>
            <a:r>
              <a:rPr lang="ru-RU" sz="2400" dirty="0" err="1"/>
              <a:t>Делеклюз</a:t>
            </a:r>
            <a:r>
              <a:rPr lang="ru-RU" sz="2400" dirty="0"/>
              <a:t>. М.ГАМБУРД ВО ВРЕМЯ ЗАНЯТИЙ В КОРОЛЕВСКОЙ АКАДЕМИИ ИСКУССТВ В БРЮССЕЛЕ. 1926</a:t>
            </a:r>
          </a:p>
          <a:p>
            <a:endParaRPr lang="ru-RU" sz="2400" dirty="0"/>
          </a:p>
          <a:p>
            <a:r>
              <a:rPr lang="en-US" sz="2400" dirty="0"/>
              <a:t>Edmund </a:t>
            </a:r>
            <a:r>
              <a:rPr lang="en-US" sz="2400" dirty="0" err="1"/>
              <a:t>Delescluze</a:t>
            </a:r>
            <a:r>
              <a:rPr lang="en-US" sz="2400" dirty="0"/>
              <a:t>. M.GAMBURD AT THE ACADEMY OF FINE ART IN BRUSSELS. 1926</a:t>
            </a:r>
          </a:p>
        </p:txBody>
      </p:sp>
    </p:spTree>
    <p:extLst>
      <p:ext uri="{BB962C8B-B14F-4D97-AF65-F5344CB8AC3E}">
        <p14:creationId xmlns:p14="http://schemas.microsoft.com/office/powerpoint/2010/main" val="32801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CC26397-2B20-456A-ACD5-52DB75061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64" y="260058"/>
            <a:ext cx="7338672" cy="4916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83C49-BF01-4E01-91F2-CE05A75BED7F}"/>
              </a:ext>
            </a:extLst>
          </p:cNvPr>
          <p:cNvSpPr txBox="1"/>
          <p:nvPr/>
        </p:nvSpPr>
        <p:spPr>
          <a:xfrm>
            <a:off x="2063692" y="5314468"/>
            <a:ext cx="846449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dirty="0"/>
              <a:t>Дипломная работа </a:t>
            </a:r>
            <a:r>
              <a:rPr lang="ru-RU" sz="2400" dirty="0" err="1"/>
              <a:t>М.Гамбурда</a:t>
            </a:r>
            <a:r>
              <a:rPr lang="ru-RU" sz="2400" dirty="0"/>
              <a:t> по окончании Академии. 1929. Местонахождение неизвестно</a:t>
            </a:r>
          </a:p>
          <a:p>
            <a:r>
              <a:rPr lang="en-US" sz="2400" dirty="0"/>
              <a:t>Graduation work for the Academy. 1929. Location unknown</a:t>
            </a:r>
          </a:p>
        </p:txBody>
      </p:sp>
    </p:spTree>
    <p:extLst>
      <p:ext uri="{BB962C8B-B14F-4D97-AF65-F5344CB8AC3E}">
        <p14:creationId xmlns:p14="http://schemas.microsoft.com/office/powerpoint/2010/main" val="335113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B1132E-DB42-4C39-A656-EFE6CDF9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755929"/>
            <a:ext cx="5295616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ПОРТРЕТ СТАРОЙ ЕВРЕЙКИ. 1932. Государственная Третьяковская галерея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PORTRAIT OF OLD JEWISH WOMAN. 1932. State </a:t>
            </a:r>
            <a:r>
              <a:rPr lang="en-US" sz="2400" dirty="0" err="1">
                <a:latin typeface="+mn-lt"/>
              </a:rPr>
              <a:t>Tretyakov</a:t>
            </a:r>
            <a:r>
              <a:rPr lang="en-US" sz="2400" dirty="0">
                <a:latin typeface="+mn-lt"/>
              </a:rPr>
              <a:t> Gallery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671539A4-F89D-4B31-BE6D-8A6F243E8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0" y="197163"/>
            <a:ext cx="4735615" cy="6463673"/>
          </a:xfrm>
        </p:spPr>
      </p:pic>
    </p:spTree>
    <p:extLst>
      <p:ext uri="{BB962C8B-B14F-4D97-AF65-F5344CB8AC3E}">
        <p14:creationId xmlns:p14="http://schemas.microsoft.com/office/powerpoint/2010/main" val="3140223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AF42A97-67FB-48BF-A5FD-D1DF0E55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4191" y="5798516"/>
            <a:ext cx="7441182" cy="1500187"/>
          </a:xfrm>
        </p:spPr>
        <p:txBody>
          <a:bodyPr/>
          <a:lstStyle/>
          <a:p>
            <a:pPr algn="l"/>
            <a:r>
              <a:rPr lang="ru-RU" dirty="0"/>
              <a:t>Макс </a:t>
            </a:r>
            <a:r>
              <a:rPr lang="ru-RU" dirty="0" err="1"/>
              <a:t>Гамбурд</a:t>
            </a:r>
            <a:r>
              <a:rPr lang="ru-RU" dirty="0"/>
              <a:t> и Евгения </a:t>
            </a:r>
            <a:r>
              <a:rPr lang="ru-RU" dirty="0" err="1"/>
              <a:t>Гольденберг</a:t>
            </a:r>
            <a:r>
              <a:rPr lang="ru-RU" dirty="0"/>
              <a:t>. 1937. Бухарест</a:t>
            </a:r>
          </a:p>
          <a:p>
            <a:pPr algn="l"/>
            <a:r>
              <a:rPr lang="en-US" dirty="0"/>
              <a:t>Max </a:t>
            </a:r>
            <a:r>
              <a:rPr lang="en-US" dirty="0" err="1"/>
              <a:t>Gamburd</a:t>
            </a:r>
            <a:r>
              <a:rPr lang="en-US" dirty="0"/>
              <a:t> and Eugenia Goldenberg. 1937. Bucharest </a:t>
            </a:r>
          </a:p>
          <a:p>
            <a:pPr algn="l"/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D7A85CF-838D-4B0F-8726-E8E972A9D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23" y="394995"/>
            <a:ext cx="7129318" cy="516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1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754722D-15BA-43C9-BDB9-456DCC88A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1441" y="2380375"/>
            <a:ext cx="6168312" cy="2097248"/>
          </a:xfrm>
        </p:spPr>
        <p:txBody>
          <a:bodyPr anchor="ctr">
            <a:normAutofit/>
          </a:bodyPr>
          <a:lstStyle/>
          <a:p>
            <a:pPr algn="l"/>
            <a:r>
              <a:rPr lang="ru-RU" dirty="0"/>
              <a:t>ПОРТРЕТ ЖЕНЫ ХУДОЖНИКА ЕВГЕНИИ В ЧЕРНОЙ ШЛЯПЕ. 1938</a:t>
            </a:r>
          </a:p>
          <a:p>
            <a:pPr algn="l"/>
            <a:endParaRPr lang="ru-RU" dirty="0"/>
          </a:p>
          <a:p>
            <a:pPr algn="l"/>
            <a:r>
              <a:rPr lang="en-US" dirty="0"/>
              <a:t>PORTRAIT OF THE ARTIST'S WIFE EUGENIA IN A BLACK HAT. 1938</a:t>
            </a:r>
          </a:p>
          <a:p>
            <a:pPr algn="l"/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802A04D-50F5-4964-82B4-4CF805C5C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233770"/>
            <a:ext cx="4460540" cy="639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2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A8BECAD-B7E1-4583-A75A-D31C8C97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500" y="2766219"/>
            <a:ext cx="5807979" cy="13255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КРЕСТЬЯНКА. 1938. Государственная Третьяковская галерея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en-US" sz="2400" dirty="0">
                <a:latin typeface="+mn-lt"/>
              </a:rPr>
              <a:t>PEASANT WOMAN. 1938.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State </a:t>
            </a:r>
            <a:r>
              <a:rPr lang="en-US" sz="2400" dirty="0" err="1">
                <a:latin typeface="+mn-lt"/>
              </a:rPr>
              <a:t>Tretyakov</a:t>
            </a:r>
            <a:r>
              <a:rPr lang="en-US" sz="2400" dirty="0">
                <a:latin typeface="+mn-lt"/>
              </a:rPr>
              <a:t> Gallery</a:t>
            </a:r>
            <a:br>
              <a:rPr lang="en-US" sz="2400" dirty="0">
                <a:latin typeface="+mn-lt"/>
              </a:rPr>
            </a:br>
            <a:endParaRPr lang="he-IL" sz="2400" dirty="0">
              <a:latin typeface="+mn-lt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C4E42E02-90A3-4CFB-A3F2-F634EA5C0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4" y="414626"/>
            <a:ext cx="4985773" cy="6028748"/>
          </a:xfrm>
        </p:spPr>
      </p:pic>
    </p:spTree>
    <p:extLst>
      <p:ext uri="{BB962C8B-B14F-4D97-AF65-F5344CB8AC3E}">
        <p14:creationId xmlns:p14="http://schemas.microsoft.com/office/powerpoint/2010/main" val="2260648591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TM02900720[[fn=אינטגרל]]</Template>
  <TotalTime>169</TotalTime>
  <Words>403</Words>
  <Application>Microsoft Office PowerPoint</Application>
  <PresentationFormat>מסך רחב</PresentationFormat>
  <Paragraphs>47</Paragraphs>
  <Slides>24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 2</vt:lpstr>
      <vt:lpstr>HDOfficeLightV0</vt:lpstr>
      <vt:lpstr>МОИСЕЙ ГАМБУРД – молдавский классик   MOISEY GAMBURD – A Great Moldavian Artist   </vt:lpstr>
      <vt:lpstr>Объявление Моисея Гамбурда  в газете ДАВАР за 15 сентября 1935   Advertisement of Moisey Gamburd in the newspaper DAVAR, September 15, 1935 </vt:lpstr>
      <vt:lpstr>מצגת של PowerPoint‏</vt:lpstr>
      <vt:lpstr>מצגת של PowerPoint‏</vt:lpstr>
      <vt:lpstr>מצגת של PowerPoint‏</vt:lpstr>
      <vt:lpstr>ПОРТРЕТ СТАРОЙ ЕВРЕЙКИ. 1932. Государственная Третьяковская галерея  PORTRAIT OF OLD JEWISH WOMAN. 1932. State Tretyakov Gallery </vt:lpstr>
      <vt:lpstr>מצגת של PowerPoint‏</vt:lpstr>
      <vt:lpstr>מצגת של PowerPoint‏</vt:lpstr>
      <vt:lpstr>КРЕСТЬЯНКА. 1938. Государственная Третьяковская галерея  PEASANT WOMAN. 1938.  State Tretyakov Gallery </vt:lpstr>
      <vt:lpstr>ПРОКЛЯТИЕ. 1945. Национальный художественный музей  Республики Молдова THE CURSE. 1945. National Art Museum of the Republic of Moldova </vt:lpstr>
      <vt:lpstr>Евгения Гамбурд. ИСТОРИЧЕСКИЙ МУЗЕЙ. Из серии МОСКВА. 1943  Eugenia Gamburd. HISTORICAL MUSEUM. From the series MOSCOW. 1943 </vt:lpstr>
      <vt:lpstr>Евгения Гамбурд. МОСКВА. 1944  Eugenua Gamburd. MOSCOW. 1944 </vt:lpstr>
      <vt:lpstr>Евгения Гамбурд. СОРОКСКАЯ КРЕПОСТЬ. МОЛДОВА. 1944  Eugenia Gamburd. SOROKI FORTRESS. MOLDOVA. 1944 </vt:lpstr>
      <vt:lpstr>ПОРТРЕТ ОТЦА ХУДОЖНИКА. 1937  PORTRAIT OF THE ARTIST'S  FATHER. 1937 </vt:lpstr>
      <vt:lpstr>ПОРТРЕТ МАТЕРИ ХУДОЖНИКА. 1937  PORTRAIT OF THE ARTIST'S MOTHER. 1937 </vt:lpstr>
      <vt:lpstr>Моисей Гамбурд в своей мастерской. Национальный архив Республики Молдова. 1951 Moisey Gamburd in his studio. National Archive of the Republic of Moldova. 1951 </vt:lpstr>
      <vt:lpstr>БЕНЬЯМИН. 1945. Национальный художественный музей Республики Молдова   BENJAMIN. 1945. National Art Museum of the Republic of Moldova </vt:lpstr>
      <vt:lpstr>ЭСФИРЬ КУРЦ. 1952  ESFIR KURTZ. 1952</vt:lpstr>
      <vt:lpstr>НАБРОСОК К ПОРТРЕТУ СКРИПАЧА ОСКАРА ДАЙНА. 1948. Собрание Михаила Гробмана  SKETSH FROM THE PORTRAIT OF THE VIOLINIST OSCAR DAIN. 1948. Collection of Michael Grobman </vt:lpstr>
      <vt:lpstr>ПОРТРЕТ СКРИПАЧА ОСКАРА ДАЙНА. 1948. Национальный художественный Музей Республики Молдова  PORTRAIT OF THE VIOLINIST OSCAR DAIN. 1948. National Art Museum of the Republic of Moldova </vt:lpstr>
      <vt:lpstr>ПОРТРЕТ ТЕСТЯ ХУДОЖНИКА АДВОКАТА ЯКОВА ГОЛЬДЕНБЕРГА. 1940  PORTRAIT OF THE ARTIST’S FATHER-IN-LAW, THE LAWYER YAKOV GOLDENBERG. 1940   </vt:lpstr>
      <vt:lpstr>Дом, в котором жила семья Гамбурд. Кишинев  Residence of the Gamburd family. Kishinev </vt:lpstr>
      <vt:lpstr>Мемориальная доска на доме, где жила семья Гамбурд, в память о Моисее Гамбурде, классике бессарабского искусства. Кишинев  Memorial plaque at the residence of the Gamburd family. Kishinev </vt:lpstr>
      <vt:lpstr>Дополнительные материалы Additional materials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מרים</dc:creator>
  <cp:lastModifiedBy>מרים</cp:lastModifiedBy>
  <cp:revision>22</cp:revision>
  <dcterms:created xsi:type="dcterms:W3CDTF">2018-02-12T12:24:26Z</dcterms:created>
  <dcterms:modified xsi:type="dcterms:W3CDTF">2018-02-26T11:05:59Z</dcterms:modified>
</cp:coreProperties>
</file>